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95" r:id="rId2"/>
    <p:sldId id="296" r:id="rId3"/>
    <p:sldId id="303" r:id="rId4"/>
    <p:sldId id="302" r:id="rId5"/>
    <p:sldId id="301" r:id="rId6"/>
    <p:sldId id="304" r:id="rId7"/>
    <p:sldId id="299" r:id="rId8"/>
    <p:sldId id="310" r:id="rId9"/>
    <p:sldId id="308" r:id="rId10"/>
    <p:sldId id="309" r:id="rId11"/>
    <p:sldId id="305" r:id="rId12"/>
    <p:sldId id="311" r:id="rId13"/>
    <p:sldId id="307" r:id="rId14"/>
    <p:sldId id="314" r:id="rId15"/>
    <p:sldId id="312" r:id="rId16"/>
    <p:sldId id="313" r:id="rId17"/>
    <p:sldId id="306" r:id="rId18"/>
    <p:sldId id="315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FF99FF"/>
    <a:srgbClr val="FFCCFF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82197" autoAdjust="0"/>
  </p:normalViewPr>
  <p:slideViewPr>
    <p:cSldViewPr snapToGrid="0">
      <p:cViewPr varScale="1">
        <p:scale>
          <a:sx n="75" d="100"/>
          <a:sy n="75" d="100"/>
        </p:scale>
        <p:origin x="-90" y="-7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CEDA22-AFDD-403C-8903-A5470AF94EF4}" type="datetimeFigureOut">
              <a:rPr lang="en-GB" smtClean="0"/>
              <a:t>24/07/2017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50E025-F9BB-49C7-B020-365D0EA7FAC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585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Beer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en.wikipedia.org/wiki/Prototype" TargetMode="Externa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Cloud_chamber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en.wikipedia.org/wiki/Dmitri_Skobeltsyn" TargetMode="External"/><Relationship Id="rId5" Type="http://schemas.openxmlformats.org/officeDocument/2006/relationships/hyperlink" Target="https://en.wikipedia.org/wiki/Cosmic_ray" TargetMode="External"/><Relationship Id="rId4" Type="http://schemas.openxmlformats.org/officeDocument/2006/relationships/hyperlink" Target="https://en.wikipedia.org/wiki/Gamma_ray" TargetMode="Externa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Victor</a:t>
            </a:r>
            <a:r>
              <a:rPr lang="en-GB" baseline="0" dirty="0" smtClean="0"/>
              <a:t> Hess found that the charge on an Electroscope increased as his altitude changed (between 10. He discovered the existence of ionising radiation coming from outside Earth’s atmosphere; we now know these as Cosmic Rays.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50E025-F9BB-49C7-B020-365D0EA7FAC1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43618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50E025-F9BB-49C7-B020-365D0EA7FAC1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43618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50E025-F9BB-49C7-B020-365D0EA7FAC1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43618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50E025-F9BB-49C7-B020-365D0EA7FAC1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43618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50E025-F9BB-49C7-B020-365D0EA7FAC1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43618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50E025-F9BB-49C7-B020-365D0EA7FAC1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43618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50E025-F9BB-49C7-B020-365D0EA7FAC1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43618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50E025-F9BB-49C7-B020-365D0EA7FAC1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9772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Donald</a:t>
            </a:r>
            <a:r>
              <a:rPr lang="en-GB" baseline="0" dirty="0" smtClean="0"/>
              <a:t> Glaser </a:t>
            </a:r>
            <a:r>
              <a:rPr lang="en-GB" dirty="0" smtClean="0"/>
              <a:t>created the bubble chamber to study</a:t>
            </a:r>
            <a:r>
              <a:rPr lang="en-GB" baseline="0" dirty="0" smtClean="0"/>
              <a:t> short-lived elementary particles</a:t>
            </a:r>
            <a:r>
              <a:rPr lang="en-GB" dirty="0" smtClean="0"/>
              <a:t>. These use superheated liquid in a glass chamber. When a charged particle passes through it leaves</a:t>
            </a:r>
            <a:r>
              <a:rPr lang="en-GB" baseline="0" dirty="0" smtClean="0"/>
              <a:t> a track of bubbles that can be photographed. </a:t>
            </a:r>
          </a:p>
          <a:p>
            <a:r>
              <a:rPr lang="en-GB" dirty="0" smtClean="0"/>
              <a:t>His experience with cloud chambers had shown him that they were inadequate for studying elementary particles produced by </a:t>
            </a:r>
            <a:r>
              <a:rPr lang="en-GB" dirty="0" smtClean="0"/>
              <a:t>high-energy accelerators, </a:t>
            </a:r>
            <a:r>
              <a:rPr lang="en-GB" dirty="0" smtClean="0"/>
              <a:t>as they needed time to reset between</a:t>
            </a:r>
            <a:r>
              <a:rPr lang="en-GB" baseline="0" dirty="0" smtClean="0"/>
              <a:t> </a:t>
            </a:r>
            <a:r>
              <a:rPr lang="en-GB" dirty="0" smtClean="0"/>
              <a:t>recording events and cannot keep up with accelerators' rate of particle production.</a:t>
            </a:r>
          </a:p>
          <a:p>
            <a:r>
              <a:rPr lang="en-GB" dirty="0" smtClean="0"/>
              <a:t>It has often been claimed that Glaser was inspired to his invention by the bubbles in a glass of </a:t>
            </a:r>
            <a:r>
              <a:rPr lang="en-GB" dirty="0" smtClean="0">
                <a:hlinkClick r:id="rId3" tooltip="Beer"/>
              </a:rPr>
              <a:t>beer</a:t>
            </a:r>
            <a:r>
              <a:rPr lang="en-GB" dirty="0" smtClean="0"/>
              <a:t>; however, in a 2006 talk, he refuted this story, saying that although beer was not the </a:t>
            </a:r>
            <a:r>
              <a:rPr lang="en-GB" i="1" dirty="0" smtClean="0"/>
              <a:t>inspiration</a:t>
            </a:r>
            <a:r>
              <a:rPr lang="en-GB" dirty="0" smtClean="0"/>
              <a:t> for the bubble chamber, he did experiments using beer to fill early </a:t>
            </a:r>
            <a:r>
              <a:rPr lang="en-GB" dirty="0" smtClean="0">
                <a:hlinkClick r:id="rId4" tooltip="Prototype"/>
              </a:rPr>
              <a:t>prototypes</a:t>
            </a:r>
            <a:r>
              <a:rPr lang="en-GB" dirty="0" smtClean="0"/>
              <a:t>.</a:t>
            </a:r>
          </a:p>
          <a:p>
            <a:r>
              <a:rPr lang="en-GB" dirty="0" smtClean="0"/>
              <a:t>He won the 1960</a:t>
            </a:r>
            <a:r>
              <a:rPr lang="en-GB" baseline="0" dirty="0" smtClean="0"/>
              <a:t> Nobel Prize for its invention. </a:t>
            </a: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50E025-F9BB-49C7-B020-365D0EA7FAC1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30204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Using a </a:t>
            </a:r>
            <a:r>
              <a:rPr lang="en-GB" dirty="0" smtClean="0">
                <a:hlinkClick r:id="rId3" tooltip="Cloud chamber"/>
              </a:rPr>
              <a:t>cloud chamber</a:t>
            </a:r>
            <a:r>
              <a:rPr lang="en-GB" dirty="0" smtClean="0"/>
              <a:t> to detect </a:t>
            </a:r>
            <a:r>
              <a:rPr lang="en-GB" dirty="0" smtClean="0">
                <a:hlinkClick r:id="rId4" tooltip="Gamma ray"/>
              </a:rPr>
              <a:t>gamma radiation</a:t>
            </a:r>
            <a:r>
              <a:rPr lang="en-GB" dirty="0" smtClean="0"/>
              <a:t> in </a:t>
            </a:r>
            <a:r>
              <a:rPr lang="en-GB" dirty="0" smtClean="0">
                <a:hlinkClick r:id="rId5" tooltip="Cosmic ray"/>
              </a:rPr>
              <a:t>cosmic rays</a:t>
            </a:r>
            <a:r>
              <a:rPr lang="en-GB" dirty="0" smtClean="0"/>
              <a:t>, </a:t>
            </a:r>
            <a:r>
              <a:rPr lang="en-GB" dirty="0" smtClean="0">
                <a:hlinkClick r:id="rId6" tooltip="Dmitri Skobeltsyn"/>
              </a:rPr>
              <a:t>Dmitri </a:t>
            </a:r>
            <a:r>
              <a:rPr lang="en-GB" dirty="0" err="1" smtClean="0">
                <a:hlinkClick r:id="rId6" tooltip="Dmitri Skobeltsyn"/>
              </a:rPr>
              <a:t>Skobeltsyn</a:t>
            </a:r>
            <a:r>
              <a:rPr lang="en-GB" dirty="0" smtClean="0"/>
              <a:t> first observed </a:t>
            </a:r>
            <a:r>
              <a:rPr lang="en-GB" dirty="0" smtClean="0"/>
              <a:t>particles that acted like electrons but curved in the opposite direction in an applied magnetic field</a:t>
            </a:r>
            <a:r>
              <a:rPr lang="en-GB" dirty="0" smtClean="0"/>
              <a:t>. This was his 1929 discovery of the positron.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50E025-F9BB-49C7-B020-365D0EA7FAC1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2789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Victor</a:t>
            </a:r>
            <a:r>
              <a:rPr lang="en-GB" baseline="0" dirty="0" smtClean="0"/>
              <a:t> Hess found that the charge on an Electroscope increased as his altitude changed (between 10. He discovered the existence of ionising radiation coming from outside Earth’s atmosphere; we now know these as Cosmic Rays.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50E025-F9BB-49C7-B020-365D0EA7FAC1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43618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50E025-F9BB-49C7-B020-365D0EA7FAC1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43618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50E025-F9BB-49C7-B020-365D0EA7FAC1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43618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50E025-F9BB-49C7-B020-365D0EA7FAC1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43618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50E025-F9BB-49C7-B020-365D0EA7FAC1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4361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5ECAE-6C67-4033-ADCE-03B77C32D18D}" type="datetimeFigureOut">
              <a:rPr lang="en-GB" smtClean="0"/>
              <a:t>24/07/2017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2DEE7-78D5-46A2-ADD9-4FDE788334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0606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5ECAE-6C67-4033-ADCE-03B77C32D18D}" type="datetimeFigureOut">
              <a:rPr lang="en-GB" smtClean="0"/>
              <a:t>24/07/2017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2DEE7-78D5-46A2-ADD9-4FDE788334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1210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5ECAE-6C67-4033-ADCE-03B77C32D18D}" type="datetimeFigureOut">
              <a:rPr lang="en-GB" smtClean="0"/>
              <a:t>24/07/2017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2DEE7-78D5-46A2-ADD9-4FDE788334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7229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5ECAE-6C67-4033-ADCE-03B77C32D18D}" type="datetimeFigureOut">
              <a:rPr lang="en-GB" smtClean="0"/>
              <a:t>24/07/2017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2DEE7-78D5-46A2-ADD9-4FDE788334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79274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5ECAE-6C67-4033-ADCE-03B77C32D18D}" type="datetimeFigureOut">
              <a:rPr lang="en-GB" smtClean="0"/>
              <a:t>24/07/2017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2DEE7-78D5-46A2-ADD9-4FDE788334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955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5ECAE-6C67-4033-ADCE-03B77C32D18D}" type="datetimeFigureOut">
              <a:rPr lang="en-GB" smtClean="0"/>
              <a:t>24/07/2017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2DEE7-78D5-46A2-ADD9-4FDE788334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36980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5ECAE-6C67-4033-ADCE-03B77C32D18D}" type="datetimeFigureOut">
              <a:rPr lang="en-GB" smtClean="0"/>
              <a:t>24/07/2017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2DEE7-78D5-46A2-ADD9-4FDE788334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1194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5ECAE-6C67-4033-ADCE-03B77C32D18D}" type="datetimeFigureOut">
              <a:rPr lang="en-GB" smtClean="0"/>
              <a:t>24/07/2017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2DEE7-78D5-46A2-ADD9-4FDE788334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4863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5ECAE-6C67-4033-ADCE-03B77C32D18D}" type="datetimeFigureOut">
              <a:rPr lang="en-GB" smtClean="0"/>
              <a:t>24/07/2017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2DEE7-78D5-46A2-ADD9-4FDE788334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44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5ECAE-6C67-4033-ADCE-03B77C32D18D}" type="datetimeFigureOut">
              <a:rPr lang="en-GB" smtClean="0"/>
              <a:t>24/07/2017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2DEE7-78D5-46A2-ADD9-4FDE788334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14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5ECAE-6C67-4033-ADCE-03B77C32D18D}" type="datetimeFigureOut">
              <a:rPr lang="en-GB" smtClean="0"/>
              <a:t>24/07/2017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2DEE7-78D5-46A2-ADD9-4FDE788334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1729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95ECAE-6C67-4033-ADCE-03B77C32D18D}" type="datetimeFigureOut">
              <a:rPr lang="en-GB" smtClean="0"/>
              <a:t>24/07/2017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52DEE7-78D5-46A2-ADD9-4FDE788334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8886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http://worldartsme.com/images/hydrogen-atom-diagram-clipart-1.jpg" TargetMode="Externa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gif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7200" dirty="0" smtClean="0"/>
              <a:t>Accelerators and Detectors</a:t>
            </a:r>
            <a:endParaRPr lang="en-GB" sz="7200" dirty="0"/>
          </a:p>
        </p:txBody>
      </p:sp>
      <p:pic>
        <p:nvPicPr>
          <p:cNvPr id="3074" name="Picture 2" descr="Related imag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36"/>
          <a:stretch/>
        </p:blipFill>
        <p:spPr bwMode="auto">
          <a:xfrm>
            <a:off x="3886200" y="1610590"/>
            <a:ext cx="8141854" cy="5247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Geiger and Rutherfor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365" y="1613203"/>
            <a:ext cx="3240360" cy="262109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85793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36622" y="467198"/>
            <a:ext cx="1075438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4400" dirty="0" smtClean="0">
                <a:solidFill>
                  <a:prstClr val="black"/>
                </a:solidFill>
              </a:rPr>
              <a:t>Particle Accelerators</a:t>
            </a:r>
            <a:endParaRPr lang="en-GB" sz="4400" dirty="0">
              <a:solidFill>
                <a:prstClr val="black"/>
              </a:solidFill>
            </a:endParaRPr>
          </a:p>
        </p:txBody>
      </p:sp>
      <p:pic>
        <p:nvPicPr>
          <p:cNvPr id="10242" name="Picture 2" descr="Image result for linear accelerator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4059" y="457200"/>
            <a:ext cx="5407353" cy="2573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Related image"/>
          <p:cNvPicPr>
            <a:picLocks noChangeAspect="1" noChangeArrowheads="1"/>
          </p:cNvPicPr>
          <p:nvPr/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120" y="3356252"/>
            <a:ext cx="1092508" cy="1021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163790" y="4746957"/>
            <a:ext cx="357693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smtClean="0"/>
              <a:t>1. A </a:t>
            </a:r>
            <a:r>
              <a:rPr lang="en-GB" sz="2400" b="1" dirty="0"/>
              <a:t>Hydrogen Atom</a:t>
            </a:r>
            <a:r>
              <a:rPr lang="en-GB" sz="2400" dirty="0"/>
              <a:t> </a:t>
            </a:r>
            <a:r>
              <a:rPr lang="en-GB" sz="2400" dirty="0" smtClean="0"/>
              <a:t>is </a:t>
            </a:r>
            <a:r>
              <a:rPr lang="en-GB" sz="2400" b="1" dirty="0"/>
              <a:t>ionised</a:t>
            </a:r>
            <a:r>
              <a:rPr lang="en-GB" sz="2400" dirty="0"/>
              <a:t> i.e. </a:t>
            </a:r>
            <a:r>
              <a:rPr lang="en-GB" sz="2400" dirty="0" smtClean="0"/>
              <a:t>has </a:t>
            </a:r>
            <a:r>
              <a:rPr lang="en-GB" sz="2400" dirty="0"/>
              <a:t>its electron removed, leaving a charged </a:t>
            </a:r>
            <a:r>
              <a:rPr lang="en-GB" sz="2400" b="1" dirty="0"/>
              <a:t>proton</a:t>
            </a:r>
            <a:r>
              <a:rPr lang="en-GB" sz="2400" dirty="0"/>
              <a:t>.</a:t>
            </a:r>
            <a:endParaRPr lang="en-GB" sz="2400" dirty="0"/>
          </a:p>
        </p:txBody>
      </p:sp>
      <p:sp>
        <p:nvSpPr>
          <p:cNvPr id="5" name="Oval 3"/>
          <p:cNvSpPr>
            <a:spLocks noChangeArrowheads="1"/>
          </p:cNvSpPr>
          <p:nvPr/>
        </p:nvSpPr>
        <p:spPr bwMode="auto">
          <a:xfrm>
            <a:off x="4577310" y="3846194"/>
            <a:ext cx="396485" cy="393285"/>
          </a:xfrm>
          <a:prstGeom prst="ellipse">
            <a:avLst/>
          </a:prstGeom>
          <a:gradFill rotWithShape="0">
            <a:gsLst>
              <a:gs pos="0">
                <a:srgbClr val="FF0000"/>
              </a:gs>
              <a:gs pos="100000">
                <a:srgbClr val="73302E"/>
              </a:gs>
            </a:gsLst>
            <a:lin ang="18900000" scaled="1"/>
          </a:gradFill>
          <a:ln w="12700">
            <a:solidFill>
              <a:srgbClr val="000000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5919367" y="3750448"/>
            <a:ext cx="266700" cy="5847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−</a:t>
            </a:r>
            <a:endParaRPr kumimoji="0" lang="en-GB" altLang="en-US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auto">
          <a:xfrm>
            <a:off x="5248866" y="3971398"/>
            <a:ext cx="273050" cy="142875"/>
          </a:xfrm>
          <a:prstGeom prst="rightArrow">
            <a:avLst>
              <a:gd name="adj1" fmla="val 50000"/>
              <a:gd name="adj2" fmla="val 47778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019326" y="4746957"/>
            <a:ext cx="327012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2. Charged protons </a:t>
            </a:r>
            <a:r>
              <a:rPr kumimoji="0" lang="en-GB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start to move</a:t>
            </a:r>
            <a:r>
              <a:rPr kumimoji="0" lang="en-GB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attracted by an electric field.</a:t>
            </a:r>
            <a:endParaRPr kumimoji="0" lang="en-GB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0" y="4572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              </a:t>
            </a:r>
            <a:endParaRPr kumimoji="0" lang="en-GB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11430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                  </a:t>
            </a:r>
            <a:r>
              <a:rPr kumimoji="0" lang="en-GB" alt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    </a:t>
            </a:r>
            <a:r>
              <a:rPr kumimoji="0" lang="en-GB" altLang="en-US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GB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6622" y="1259770"/>
            <a:ext cx="48939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 smtClean="0"/>
              <a:t>Linear accelerators</a:t>
            </a:r>
            <a:r>
              <a:rPr lang="en-GB" sz="2800" dirty="0" smtClean="0"/>
              <a:t> </a:t>
            </a:r>
            <a:endParaRPr lang="en-GB" sz="2800" dirty="0"/>
          </a:p>
        </p:txBody>
      </p:sp>
      <p:sp>
        <p:nvSpPr>
          <p:cNvPr id="13" name="Oval 3"/>
          <p:cNvSpPr>
            <a:spLocks noChangeArrowheads="1"/>
          </p:cNvSpPr>
          <p:nvPr/>
        </p:nvSpPr>
        <p:spPr bwMode="auto">
          <a:xfrm>
            <a:off x="8137924" y="3857584"/>
            <a:ext cx="396485" cy="393285"/>
          </a:xfrm>
          <a:prstGeom prst="ellipse">
            <a:avLst/>
          </a:prstGeom>
          <a:gradFill rotWithShape="0">
            <a:gsLst>
              <a:gs pos="0">
                <a:srgbClr val="FF0000"/>
              </a:gs>
              <a:gs pos="100000">
                <a:srgbClr val="73302E"/>
              </a:gs>
            </a:gsLst>
            <a:lin ang="18900000" scaled="1"/>
          </a:gradFill>
          <a:ln w="12700">
            <a:solidFill>
              <a:srgbClr val="000000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9348349" y="3715070"/>
            <a:ext cx="266700" cy="5847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−</a:t>
            </a:r>
            <a:endParaRPr kumimoji="0" lang="en-GB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AutoShape 4"/>
          <p:cNvSpPr>
            <a:spLocks noChangeArrowheads="1"/>
          </p:cNvSpPr>
          <p:nvPr/>
        </p:nvSpPr>
        <p:spPr bwMode="auto">
          <a:xfrm>
            <a:off x="8653615" y="3982788"/>
            <a:ext cx="273050" cy="142875"/>
          </a:xfrm>
          <a:prstGeom prst="rightArrow">
            <a:avLst>
              <a:gd name="adj1" fmla="val 50000"/>
              <a:gd name="adj2" fmla="val 47778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7678880" y="4746957"/>
            <a:ext cx="4388428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2400" dirty="0" smtClean="0"/>
              <a:t>3. The protons </a:t>
            </a:r>
            <a:r>
              <a:rPr lang="en-GB" sz="2400" b="1" dirty="0" smtClean="0"/>
              <a:t>accelerate </a:t>
            </a:r>
            <a:r>
              <a:rPr lang="en-GB" sz="2400" dirty="0" smtClean="0"/>
              <a:t>towards electrically-charged </a:t>
            </a:r>
            <a:r>
              <a:rPr lang="en-GB" sz="2400" dirty="0"/>
              <a:t>rings (RF </a:t>
            </a:r>
            <a:r>
              <a:rPr lang="en-GB" sz="2400" dirty="0" smtClean="0"/>
              <a:t>cavities) which alternate charge, </a:t>
            </a:r>
            <a:r>
              <a:rPr lang="en-GB" sz="2400" b="1" dirty="0"/>
              <a:t>so they go faster and </a:t>
            </a:r>
            <a:r>
              <a:rPr lang="en-GB" sz="2400" b="1" dirty="0" smtClean="0"/>
              <a:t>faster</a:t>
            </a:r>
            <a:r>
              <a:rPr lang="en-GB" altLang="en-US" sz="2400" dirty="0" smtClean="0">
                <a:ea typeface="Times New Roman" pitchFamily="18" charset="0"/>
                <a:cs typeface="Arial" pitchFamily="34" charset="0"/>
              </a:rPr>
              <a:t>.</a:t>
            </a:r>
            <a:endParaRPr lang="en-GB" altLang="en-US" sz="2400" dirty="0">
              <a:cs typeface="Arial" pitchFamily="34" charset="0"/>
            </a:endParaRPr>
          </a:p>
        </p:txBody>
      </p:sp>
      <p:sp>
        <p:nvSpPr>
          <p:cNvPr id="11" name="Flowchart: Direct Access Storage 10"/>
          <p:cNvSpPr/>
          <p:nvPr/>
        </p:nvSpPr>
        <p:spPr>
          <a:xfrm flipH="1">
            <a:off x="9050476" y="3555127"/>
            <a:ext cx="737755" cy="998197"/>
          </a:xfrm>
          <a:prstGeom prst="flowChartMagneticDrum">
            <a:avLst/>
          </a:prstGeom>
          <a:solidFill>
            <a:srgbClr val="FF00FF">
              <a:alpha val="27451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10538744" y="3792930"/>
            <a:ext cx="382102" cy="5847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GB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AutoShape 4"/>
          <p:cNvSpPr>
            <a:spLocks noChangeArrowheads="1"/>
          </p:cNvSpPr>
          <p:nvPr/>
        </p:nvSpPr>
        <p:spPr bwMode="auto">
          <a:xfrm>
            <a:off x="9834724" y="3989714"/>
            <a:ext cx="273050" cy="142875"/>
          </a:xfrm>
          <a:prstGeom prst="rightArrow">
            <a:avLst>
              <a:gd name="adj1" fmla="val 50000"/>
              <a:gd name="adj2" fmla="val 47778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0" name="Flowchart: Direct Access Storage 19"/>
          <p:cNvSpPr/>
          <p:nvPr/>
        </p:nvSpPr>
        <p:spPr>
          <a:xfrm flipH="1">
            <a:off x="10231585" y="3562053"/>
            <a:ext cx="737755" cy="998197"/>
          </a:xfrm>
          <a:prstGeom prst="flowChartMagneticDrum">
            <a:avLst/>
          </a:prstGeom>
          <a:solidFill>
            <a:srgbClr val="FF00FF">
              <a:alpha val="27451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10484361" y="7055194"/>
            <a:ext cx="266700" cy="5847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−</a:t>
            </a:r>
            <a:endParaRPr kumimoji="0" lang="en-GB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9269433" y="7004234"/>
            <a:ext cx="382102" cy="5847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GB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7949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8" grpId="0"/>
      <p:bldP spid="18" grpId="1"/>
      <p:bldP spid="21" grpId="0"/>
      <p:bldP spid="21" grpId="1"/>
      <p:bldP spid="22" grpId="0"/>
      <p:bldP spid="2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36622" y="467198"/>
            <a:ext cx="1075438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4400" dirty="0" smtClean="0">
                <a:solidFill>
                  <a:prstClr val="black"/>
                </a:solidFill>
              </a:rPr>
              <a:t>Circular Accelerators</a:t>
            </a:r>
            <a:endParaRPr lang="en-GB" sz="4400" dirty="0">
              <a:solidFill>
                <a:prstClr val="black"/>
              </a:solidFill>
            </a:endParaRP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auto">
          <a:xfrm rot="5400000" flipH="1">
            <a:off x="3108531" y="3047207"/>
            <a:ext cx="2531484" cy="2554720"/>
          </a:xfrm>
          <a:custGeom>
            <a:avLst/>
            <a:gdLst>
              <a:gd name="G0" fmla="+- 0 0 0"/>
              <a:gd name="G1" fmla="+- -11796480 0 0"/>
              <a:gd name="G2" fmla="+- 0 0 -11796480"/>
              <a:gd name="G3" fmla="+- 10800 0 0"/>
              <a:gd name="G4" fmla="+- 0 0 0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7753 0 0"/>
              <a:gd name="G9" fmla="+- 0 0 -11796480"/>
              <a:gd name="G10" fmla="+- 7753 0 2700"/>
              <a:gd name="G11" fmla="cos G10 0"/>
              <a:gd name="G12" fmla="sin G10 0"/>
              <a:gd name="G13" fmla="cos 13500 0"/>
              <a:gd name="G14" fmla="sin 13500 0"/>
              <a:gd name="G15" fmla="+- G11 10800 0"/>
              <a:gd name="G16" fmla="+- G12 10800 0"/>
              <a:gd name="G17" fmla="+- G13 10800 0"/>
              <a:gd name="G18" fmla="+- G14 10800 0"/>
              <a:gd name="G19" fmla="*/ 7753 1 2"/>
              <a:gd name="G20" fmla="+- G19 5400 0"/>
              <a:gd name="G21" fmla="cos G20 0"/>
              <a:gd name="G22" fmla="sin G20 0"/>
              <a:gd name="G23" fmla="+- G21 10800 0"/>
              <a:gd name="G24" fmla="+- G12 G23 G22"/>
              <a:gd name="G25" fmla="+- G22 G23 G11"/>
              <a:gd name="G26" fmla="cos 10800 0"/>
              <a:gd name="G27" fmla="sin 10800 0"/>
              <a:gd name="G28" fmla="cos 7753 0"/>
              <a:gd name="G29" fmla="sin 7753 0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11796480"/>
              <a:gd name="G36" fmla="sin G34 -11796480"/>
              <a:gd name="G37" fmla="+/ -11796480 0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7753 G39"/>
              <a:gd name="G43" fmla="sin 7753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0799 w 21600"/>
              <a:gd name="T5" fmla="*/ 0 h 21600"/>
              <a:gd name="T6" fmla="*/ 1523 w 21600"/>
              <a:gd name="T7" fmla="*/ 10800 h 21600"/>
              <a:gd name="T8" fmla="*/ 10799 w 21600"/>
              <a:gd name="T9" fmla="*/ 3047 h 21600"/>
              <a:gd name="T10" fmla="*/ 24300 w 21600"/>
              <a:gd name="T11" fmla="*/ 10800 h 21600"/>
              <a:gd name="T12" fmla="*/ 20077 w 21600"/>
              <a:gd name="T13" fmla="*/ 15024 h 21600"/>
              <a:gd name="T14" fmla="*/ 15853 w 21600"/>
              <a:gd name="T15" fmla="*/ 10800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8553" y="10800"/>
                </a:moveTo>
                <a:cubicBezTo>
                  <a:pt x="18553" y="6518"/>
                  <a:pt x="15081" y="3047"/>
                  <a:pt x="10800" y="3047"/>
                </a:cubicBezTo>
                <a:cubicBezTo>
                  <a:pt x="6518" y="3047"/>
                  <a:pt x="3047" y="6518"/>
                  <a:pt x="3047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20077" y="15024"/>
                </a:lnTo>
                <a:lnTo>
                  <a:pt x="15853" y="10800"/>
                </a:lnTo>
                <a:lnTo>
                  <a:pt x="18553" y="10800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" name="Oval 3"/>
          <p:cNvSpPr>
            <a:spLocks noChangeArrowheads="1"/>
          </p:cNvSpPr>
          <p:nvPr/>
        </p:nvSpPr>
        <p:spPr bwMode="auto">
          <a:xfrm>
            <a:off x="3568366" y="5197024"/>
            <a:ext cx="396485" cy="393285"/>
          </a:xfrm>
          <a:prstGeom prst="ellipse">
            <a:avLst/>
          </a:prstGeom>
          <a:gradFill rotWithShape="0">
            <a:gsLst>
              <a:gs pos="0">
                <a:srgbClr val="FF0000"/>
              </a:gs>
              <a:gs pos="100000">
                <a:srgbClr val="73302E"/>
              </a:gs>
            </a:gsLst>
            <a:lin ang="18900000" scaled="1"/>
          </a:gradFill>
          <a:ln w="12700">
            <a:solidFill>
              <a:srgbClr val="000000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6621" y="2310679"/>
            <a:ext cx="318013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smtClean="0"/>
              <a:t>4. To </a:t>
            </a:r>
            <a:r>
              <a:rPr lang="en-GB" sz="2400" dirty="0"/>
              <a:t>keep the protons contained, </a:t>
            </a:r>
            <a:r>
              <a:rPr lang="en-GB" sz="2400" b="1" dirty="0"/>
              <a:t>magnets</a:t>
            </a:r>
            <a:r>
              <a:rPr lang="en-GB" sz="2400" dirty="0"/>
              <a:t> are used, which </a:t>
            </a:r>
            <a:r>
              <a:rPr lang="en-GB" sz="2400" b="1" dirty="0"/>
              <a:t>make charged particles move in curved paths</a:t>
            </a:r>
            <a:r>
              <a:rPr lang="en-GB" sz="2400" dirty="0"/>
              <a:t> - round</a:t>
            </a:r>
            <a:r>
              <a:rPr lang="en-GB" sz="2400" b="1" dirty="0"/>
              <a:t> in circles</a:t>
            </a:r>
            <a:r>
              <a:rPr lang="en-GB" sz="2400" dirty="0"/>
              <a:t>! </a:t>
            </a:r>
            <a:endParaRPr lang="en-GB" sz="2400" dirty="0"/>
          </a:p>
        </p:txBody>
      </p:sp>
      <p:pic>
        <p:nvPicPr>
          <p:cNvPr id="10245" name="Picture 5" descr="Image result for LHC magne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4425" y="586797"/>
            <a:ext cx="5373971" cy="247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7" descr="Image result for LHC tunnel"/>
          <p:cNvSpPr>
            <a:spLocks noChangeAspect="1" noChangeArrowheads="1"/>
          </p:cNvSpPr>
          <p:nvPr/>
        </p:nvSpPr>
        <p:spPr bwMode="auto">
          <a:xfrm>
            <a:off x="155575" y="-1881188"/>
            <a:ext cx="5886450" cy="3924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" name="AutoShape 9" descr="Image result for LHC tunnel"/>
          <p:cNvSpPr>
            <a:spLocks noChangeAspect="1" noChangeArrowheads="1"/>
          </p:cNvSpPr>
          <p:nvPr/>
        </p:nvSpPr>
        <p:spPr bwMode="auto">
          <a:xfrm>
            <a:off x="307975" y="-1728788"/>
            <a:ext cx="5886450" cy="3924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251" name="Picture 11" descr="Image result for LHC tunne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2017" y="3342673"/>
            <a:ext cx="4416065" cy="2944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313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6622" y="1529934"/>
            <a:ext cx="414807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5.</a:t>
            </a:r>
            <a:r>
              <a:rPr lang="en-GB" sz="2400" dirty="0"/>
              <a:t> These very fast protons are then injected from one ring into another larger ring. </a:t>
            </a:r>
            <a:r>
              <a:rPr lang="en-GB" sz="2400" b="1" dirty="0"/>
              <a:t>Bigger accelerators mean higher energies.</a:t>
            </a:r>
            <a:endParaRPr lang="en-GB" sz="2400" dirty="0"/>
          </a:p>
        </p:txBody>
      </p:sp>
      <p:sp>
        <p:nvSpPr>
          <p:cNvPr id="3" name="Rectangle 2"/>
          <p:cNvSpPr/>
          <p:nvPr/>
        </p:nvSpPr>
        <p:spPr>
          <a:xfrm>
            <a:off x="436622" y="467198"/>
            <a:ext cx="1139906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4400" dirty="0" smtClean="0">
                <a:solidFill>
                  <a:prstClr val="black"/>
                </a:solidFill>
              </a:rPr>
              <a:t>Larger rings mean you can reach higher energies</a:t>
            </a:r>
            <a:endParaRPr lang="en-GB" sz="4400" dirty="0">
              <a:solidFill>
                <a:prstClr val="black"/>
              </a:solidFill>
            </a:endParaRPr>
          </a:p>
        </p:txBody>
      </p:sp>
      <p:pic>
        <p:nvPicPr>
          <p:cNvPr id="15362" name="Picture 2" descr="LHC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1236639"/>
            <a:ext cx="7086600" cy="499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436622" y="3757589"/>
            <a:ext cx="405917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6.</a:t>
            </a:r>
            <a:r>
              <a:rPr lang="en-GB" sz="2400" dirty="0"/>
              <a:t> Protons in the </a:t>
            </a:r>
            <a:r>
              <a:rPr lang="en-GB" sz="2400" b="1" dirty="0">
                <a:solidFill>
                  <a:srgbClr val="0070C0"/>
                </a:solidFill>
              </a:rPr>
              <a:t>SPS</a:t>
            </a:r>
            <a:r>
              <a:rPr lang="en-GB" sz="2400" dirty="0"/>
              <a:t> have energies of </a:t>
            </a:r>
            <a:r>
              <a:rPr lang="en-GB" sz="2400" dirty="0">
                <a:solidFill>
                  <a:srgbClr val="0070C0"/>
                </a:solidFill>
              </a:rPr>
              <a:t>450GeV</a:t>
            </a:r>
            <a:r>
              <a:rPr lang="en-GB" sz="2400" dirty="0"/>
              <a:t>, and travel at </a:t>
            </a:r>
            <a:r>
              <a:rPr lang="en-GB" sz="2400" dirty="0">
                <a:solidFill>
                  <a:srgbClr val="0070C0"/>
                </a:solidFill>
              </a:rPr>
              <a:t>99.9998% of the speed of light</a:t>
            </a:r>
            <a:r>
              <a:rPr lang="en-GB" sz="2400" dirty="0"/>
              <a:t>. They are then injected into the </a:t>
            </a:r>
            <a:r>
              <a:rPr lang="en-GB" sz="2400" b="1" dirty="0">
                <a:solidFill>
                  <a:srgbClr val="FF0000"/>
                </a:solidFill>
              </a:rPr>
              <a:t>LHC ring </a:t>
            </a:r>
            <a:r>
              <a:rPr lang="en-GB" sz="2400" dirty="0"/>
              <a:t>which works at </a:t>
            </a:r>
            <a:r>
              <a:rPr lang="en-GB" sz="2400" b="1" dirty="0">
                <a:solidFill>
                  <a:srgbClr val="FF0000"/>
                </a:solidFill>
              </a:rPr>
              <a:t>6.5TeV</a:t>
            </a:r>
            <a:r>
              <a:rPr lang="en-GB" sz="2400" dirty="0"/>
              <a:t> and </a:t>
            </a:r>
            <a:r>
              <a:rPr lang="en-GB" sz="2400" b="1" dirty="0">
                <a:solidFill>
                  <a:srgbClr val="FF0000"/>
                </a:solidFill>
              </a:rPr>
              <a:t>99.9999991% of the speed of light</a:t>
            </a:r>
            <a:r>
              <a:rPr lang="en-GB" sz="2400" dirty="0"/>
              <a:t>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77690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6621" y="1529935"/>
            <a:ext cx="41224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/>
              <a:t>7.</a:t>
            </a:r>
            <a:r>
              <a:rPr lang="en-GB" sz="2400" dirty="0" smtClean="0"/>
              <a:t> </a:t>
            </a:r>
            <a:r>
              <a:rPr lang="en-GB" sz="2400" dirty="0"/>
              <a:t>The protons have to travel in a </a:t>
            </a:r>
            <a:r>
              <a:rPr lang="en-GB" sz="2400" b="1" dirty="0"/>
              <a:t>vacuum</a:t>
            </a:r>
            <a:r>
              <a:rPr lang="en-GB" sz="2400" dirty="0"/>
              <a:t> (</a:t>
            </a:r>
            <a:r>
              <a:rPr lang="en-GB" sz="2400" u="sng" dirty="0"/>
              <a:t>very</a:t>
            </a:r>
            <a:r>
              <a:rPr lang="en-GB" sz="2400" dirty="0"/>
              <a:t> empty space) to stop them hitting things and changing direction. </a:t>
            </a:r>
            <a:r>
              <a:rPr lang="en-GB" sz="2400" dirty="0" smtClean="0"/>
              <a:t> </a:t>
            </a:r>
            <a:endParaRPr lang="en-GB" sz="2400" dirty="0"/>
          </a:p>
        </p:txBody>
      </p:sp>
      <p:sp>
        <p:nvSpPr>
          <p:cNvPr id="3" name="Rectangle 2"/>
          <p:cNvSpPr/>
          <p:nvPr/>
        </p:nvSpPr>
        <p:spPr>
          <a:xfrm>
            <a:off x="436622" y="467198"/>
            <a:ext cx="1075438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4400" dirty="0" smtClean="0">
                <a:solidFill>
                  <a:prstClr val="black"/>
                </a:solidFill>
              </a:rPr>
              <a:t>Beam Pipes</a:t>
            </a:r>
            <a:endParaRPr lang="en-GB" sz="4400" dirty="0">
              <a:solidFill>
                <a:prstClr val="black"/>
              </a:solidFill>
            </a:endParaRPr>
          </a:p>
        </p:txBody>
      </p:sp>
      <p:pic>
        <p:nvPicPr>
          <p:cNvPr id="8194" name="Picture 2" descr="Image result for lhc beam pip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5189" y="1173254"/>
            <a:ext cx="5898525" cy="5255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436622" y="3552736"/>
            <a:ext cx="455447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8.</a:t>
            </a:r>
            <a:r>
              <a:rPr lang="en-GB" sz="2400" dirty="0"/>
              <a:t> The LHC has </a:t>
            </a:r>
            <a:r>
              <a:rPr lang="en-GB" sz="2400" b="1" dirty="0"/>
              <a:t>two vacuum tubes</a:t>
            </a:r>
            <a:r>
              <a:rPr lang="en-GB" sz="2400" dirty="0"/>
              <a:t/>
            </a:r>
            <a:br>
              <a:rPr lang="en-GB" sz="2400" dirty="0"/>
            </a:br>
            <a:r>
              <a:rPr lang="en-GB" sz="2400" dirty="0"/>
              <a:t> in which protons travel - one for a ‘clockwise’ and another for an ‘anticlockwise’ beam, so that the </a:t>
            </a:r>
            <a:br>
              <a:rPr lang="en-GB" sz="2400" dirty="0"/>
            </a:br>
            <a:r>
              <a:rPr lang="en-GB" sz="2400" b="1" dirty="0"/>
              <a:t>protons can collide</a:t>
            </a:r>
            <a:r>
              <a:rPr lang="en-GB" sz="2400" dirty="0"/>
              <a:t> head-on!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4147489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6622" y="1529935"/>
            <a:ext cx="452907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9.</a:t>
            </a:r>
            <a:r>
              <a:rPr lang="en-GB" sz="2400" dirty="0"/>
              <a:t> The LHC uses 1,600 (</a:t>
            </a:r>
            <a:r>
              <a:rPr lang="en-GB" sz="2400" u="sng" dirty="0"/>
              <a:t>very</a:t>
            </a:r>
            <a:r>
              <a:rPr lang="en-GB" sz="2400" dirty="0"/>
              <a:t> cold) </a:t>
            </a:r>
            <a:r>
              <a:rPr lang="en-GB" sz="2400" b="1" dirty="0"/>
              <a:t>superconducting magnets</a:t>
            </a:r>
            <a:r>
              <a:rPr lang="en-GB" sz="2400" dirty="0"/>
              <a:t> spaced around the </a:t>
            </a:r>
            <a:r>
              <a:rPr lang="en-GB" sz="2400" dirty="0" smtClean="0"/>
              <a:t>ring to make the protons travel in a circle. </a:t>
            </a:r>
            <a:r>
              <a:rPr lang="en-GB" sz="2400" dirty="0"/>
              <a:t>These work at a temperature of -271</a:t>
            </a:r>
            <a:r>
              <a:rPr lang="en-GB" sz="2400" dirty="0">
                <a:sym typeface="Symbol"/>
              </a:rPr>
              <a:t></a:t>
            </a:r>
            <a:r>
              <a:rPr lang="en-GB" sz="2400" dirty="0"/>
              <a:t>C (1.9K), i.e. just above </a:t>
            </a:r>
            <a:r>
              <a:rPr lang="en-GB" sz="2400" b="1" dirty="0"/>
              <a:t>absolute zero</a:t>
            </a:r>
            <a:r>
              <a:rPr lang="en-GB" sz="2400" dirty="0"/>
              <a:t>.</a:t>
            </a:r>
            <a:r>
              <a:rPr lang="en-GB" sz="2400" dirty="0" smtClean="0"/>
              <a:t> </a:t>
            </a:r>
            <a:endParaRPr lang="en-GB" sz="2400" dirty="0"/>
          </a:p>
        </p:txBody>
      </p:sp>
      <p:sp>
        <p:nvSpPr>
          <p:cNvPr id="3" name="Rectangle 2"/>
          <p:cNvSpPr/>
          <p:nvPr/>
        </p:nvSpPr>
        <p:spPr>
          <a:xfrm>
            <a:off x="436622" y="467198"/>
            <a:ext cx="1075438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4400" dirty="0" smtClean="0">
                <a:solidFill>
                  <a:prstClr val="black"/>
                </a:solidFill>
              </a:rPr>
              <a:t>Superconducting magnets</a:t>
            </a:r>
            <a:endParaRPr lang="en-GB" sz="4400" dirty="0">
              <a:solidFill>
                <a:prstClr val="black"/>
              </a:solidFill>
            </a:endParaRPr>
          </a:p>
        </p:txBody>
      </p:sp>
      <p:pic>
        <p:nvPicPr>
          <p:cNvPr id="6" name="Picture 2" descr="Image result for lhc beam pip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5189" y="1173254"/>
            <a:ext cx="5898525" cy="5255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7397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Related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75" y="4576920"/>
            <a:ext cx="4467225" cy="2239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36622" y="1529934"/>
            <a:ext cx="356387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10.</a:t>
            </a:r>
            <a:r>
              <a:rPr lang="en-GB" sz="2400" dirty="0"/>
              <a:t> The two proton beams are brought together at a few </a:t>
            </a:r>
            <a:r>
              <a:rPr lang="en-GB" sz="2400" b="1" dirty="0"/>
              <a:t> ‘crossing points’ in the LHC ring</a:t>
            </a:r>
            <a:r>
              <a:rPr lang="en-GB" sz="2400" dirty="0"/>
              <a:t> – which is where the main experiments take place – at the </a:t>
            </a:r>
            <a:r>
              <a:rPr lang="en-GB" sz="2400" b="1" dirty="0"/>
              <a:t>CMS</a:t>
            </a:r>
            <a:r>
              <a:rPr lang="en-GB" sz="2400" dirty="0"/>
              <a:t>, </a:t>
            </a:r>
            <a:r>
              <a:rPr lang="en-GB" sz="2400" b="1" dirty="0"/>
              <a:t>ATLAS</a:t>
            </a:r>
            <a:r>
              <a:rPr lang="en-GB" sz="2400" dirty="0"/>
              <a:t>, </a:t>
            </a:r>
            <a:r>
              <a:rPr lang="en-GB" sz="2400" b="1" dirty="0"/>
              <a:t>ALICE</a:t>
            </a:r>
            <a:r>
              <a:rPr lang="en-GB" sz="2400" dirty="0"/>
              <a:t> </a:t>
            </a:r>
            <a:br>
              <a:rPr lang="en-GB" sz="2400" dirty="0"/>
            </a:br>
            <a:r>
              <a:rPr lang="en-GB" sz="2400" dirty="0"/>
              <a:t>and </a:t>
            </a:r>
            <a:r>
              <a:rPr lang="en-GB" sz="2400" b="1" dirty="0" err="1"/>
              <a:t>LHCb</a:t>
            </a:r>
            <a:r>
              <a:rPr lang="en-GB" sz="2400" dirty="0"/>
              <a:t> detectors.</a:t>
            </a:r>
            <a:r>
              <a:rPr lang="en-GB" sz="2400" dirty="0" smtClean="0"/>
              <a:t> </a:t>
            </a:r>
            <a:endParaRPr lang="en-GB" sz="2400" dirty="0"/>
          </a:p>
        </p:txBody>
      </p:sp>
      <p:sp>
        <p:nvSpPr>
          <p:cNvPr id="3" name="Rectangle 2"/>
          <p:cNvSpPr/>
          <p:nvPr/>
        </p:nvSpPr>
        <p:spPr>
          <a:xfrm>
            <a:off x="436622" y="467198"/>
            <a:ext cx="1075438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4400" dirty="0" smtClean="0">
                <a:solidFill>
                  <a:prstClr val="black"/>
                </a:solidFill>
              </a:rPr>
              <a:t>Detectors</a:t>
            </a:r>
            <a:endParaRPr lang="en-GB" sz="4400" dirty="0">
              <a:solidFill>
                <a:prstClr val="black"/>
              </a:solidFill>
            </a:endParaRPr>
          </a:p>
        </p:txBody>
      </p:sp>
      <p:pic>
        <p:nvPicPr>
          <p:cNvPr id="6" name="Picture 2" descr="Related image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36"/>
          <a:stretch/>
        </p:blipFill>
        <p:spPr bwMode="auto">
          <a:xfrm>
            <a:off x="4111758" y="368300"/>
            <a:ext cx="7916296" cy="5102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690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36622" y="467198"/>
            <a:ext cx="1075438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4400" dirty="0" smtClean="0">
                <a:solidFill>
                  <a:prstClr val="black"/>
                </a:solidFill>
              </a:rPr>
              <a:t>New Particles....</a:t>
            </a:r>
            <a:endParaRPr lang="en-GB" sz="4400" dirty="0">
              <a:solidFill>
                <a:prstClr val="black"/>
              </a:solidFill>
            </a:endParaRPr>
          </a:p>
        </p:txBody>
      </p:sp>
      <p:pic>
        <p:nvPicPr>
          <p:cNvPr id="18434" name="Picture 2" descr="Related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010" y="1306768"/>
            <a:ext cx="7929487" cy="5363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80929" y="1322143"/>
            <a:ext cx="30999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11. When </a:t>
            </a:r>
            <a:r>
              <a:rPr lang="en-GB" sz="2400" dirty="0"/>
              <a:t>the protons collide, new particles are formed.</a:t>
            </a:r>
            <a:r>
              <a:rPr lang="en-GB" sz="2400" dirty="0" smtClean="0"/>
              <a:t> </a:t>
            </a:r>
            <a:endParaRPr lang="en-GB" sz="2400" dirty="0"/>
          </a:p>
        </p:txBody>
      </p:sp>
      <p:pic>
        <p:nvPicPr>
          <p:cNvPr id="18436" name="Picture 4" descr="Image result for atlas CER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29" y="3962267"/>
            <a:ext cx="3033771" cy="2707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992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36622" y="467198"/>
            <a:ext cx="1075438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4400" dirty="0" smtClean="0">
                <a:solidFill>
                  <a:prstClr val="black"/>
                </a:solidFill>
              </a:rPr>
              <a:t>Modern detectors – working scientifically</a:t>
            </a:r>
            <a:endParaRPr lang="en-GB" sz="4400" dirty="0">
              <a:solidFill>
                <a:prstClr val="black"/>
              </a:solidFill>
            </a:endParaRPr>
          </a:p>
        </p:txBody>
      </p:sp>
      <p:pic>
        <p:nvPicPr>
          <p:cNvPr id="4" name="Picture 3" descr="Related image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426" y="1236639"/>
            <a:ext cx="5855714" cy="351566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035" y="2867072"/>
            <a:ext cx="6671255" cy="3770464"/>
          </a:xfrm>
          <a:prstGeom prst="rect">
            <a:avLst/>
          </a:prstGeom>
          <a:ln w="952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 descr="Image result for CMS CERN logo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3921" y="1244687"/>
            <a:ext cx="1255823" cy="125408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/>
          <p:cNvSpPr/>
          <p:nvPr/>
        </p:nvSpPr>
        <p:spPr>
          <a:xfrm>
            <a:off x="167426" y="4873408"/>
            <a:ext cx="493261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/>
              <a:t>Modern detectors have </a:t>
            </a:r>
            <a:r>
              <a:rPr lang="en-GB" sz="2400" b="1" dirty="0"/>
              <a:t>several layers </a:t>
            </a:r>
            <a:r>
              <a:rPr lang="en-GB" sz="2400" dirty="0"/>
              <a:t>of different types of detector – for example using </a:t>
            </a:r>
            <a:r>
              <a:rPr lang="en-GB" sz="2400" b="1" dirty="0"/>
              <a:t>semiconductors</a:t>
            </a:r>
            <a:r>
              <a:rPr lang="en-GB" sz="2400" dirty="0"/>
              <a:t>, </a:t>
            </a:r>
            <a:r>
              <a:rPr lang="en-GB" sz="2400" b="1" dirty="0"/>
              <a:t>charge-sensing wires </a:t>
            </a:r>
            <a:r>
              <a:rPr lang="en-GB" sz="2400" dirty="0"/>
              <a:t>and </a:t>
            </a:r>
            <a:r>
              <a:rPr lang="en-GB" sz="2400" b="1" dirty="0"/>
              <a:t>calorimeters</a:t>
            </a:r>
            <a:r>
              <a:rPr lang="en-GB" sz="2400" dirty="0"/>
              <a:t> (which absorb energy).</a:t>
            </a:r>
          </a:p>
        </p:txBody>
      </p:sp>
    </p:spTree>
    <p:extLst>
      <p:ext uri="{BB962C8B-B14F-4D97-AF65-F5344CB8AC3E}">
        <p14:creationId xmlns:p14="http://schemas.microsoft.com/office/powerpoint/2010/main" val="155143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88200" y="695324"/>
            <a:ext cx="12330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ALICE</a:t>
            </a:r>
            <a:r>
              <a:rPr lang="en-GB" sz="2800" dirty="0" smtClean="0"/>
              <a:t> </a:t>
            </a:r>
            <a:endParaRPr lang="en-GB" sz="2800" dirty="0"/>
          </a:p>
        </p:txBody>
      </p:sp>
      <p:sp>
        <p:nvSpPr>
          <p:cNvPr id="3" name="Rectangle 2"/>
          <p:cNvSpPr/>
          <p:nvPr/>
        </p:nvSpPr>
        <p:spPr>
          <a:xfrm>
            <a:off x="436622" y="467198"/>
            <a:ext cx="1075438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4400" dirty="0" smtClean="0">
                <a:solidFill>
                  <a:prstClr val="black"/>
                </a:solidFill>
              </a:rPr>
              <a:t>LHC Particle detectors</a:t>
            </a:r>
            <a:endParaRPr lang="en-GB" sz="4400" dirty="0">
              <a:solidFill>
                <a:prstClr val="black"/>
              </a:solidFill>
            </a:endParaRPr>
          </a:p>
        </p:txBody>
      </p:sp>
      <p:pic>
        <p:nvPicPr>
          <p:cNvPr id="6" name="Picture 5" descr="Image result for lhc lhcb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622" y="1327150"/>
            <a:ext cx="8135878" cy="5530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Image result for lhc alice paper model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0" y="695324"/>
            <a:ext cx="2869334" cy="17430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66877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hysik.uibk.ac.at/hephy/Hess/fig3s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10" y="1670341"/>
            <a:ext cx="3384531" cy="4759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800600" y="1669500"/>
            <a:ext cx="70554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 smtClean="0"/>
              <a:t>Victor Hess, 1912 </a:t>
            </a:r>
            <a:r>
              <a:rPr lang="en-GB" sz="2800" dirty="0" smtClean="0"/>
              <a:t>took charge-measuring equipment up in a hot air balloon. </a:t>
            </a:r>
            <a:endParaRPr lang="en-GB" sz="2800" dirty="0"/>
          </a:p>
        </p:txBody>
      </p:sp>
      <p:pic>
        <p:nvPicPr>
          <p:cNvPr id="4100" name="Picture 4" descr="https://cds.cern.ch/record/1471207/files/Gold_leaf_electroscope_image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127" y="2878282"/>
            <a:ext cx="2728424" cy="3551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969827" y="4755570"/>
            <a:ext cx="407323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/>
              <a:t>(A century later, </a:t>
            </a:r>
            <a:r>
              <a:rPr lang="en-GB" sz="2000" dirty="0"/>
              <a:t>in </a:t>
            </a:r>
            <a:r>
              <a:rPr lang="en-GB" sz="2000" dirty="0" smtClean="0"/>
              <a:t>2011, </a:t>
            </a:r>
            <a:br>
              <a:rPr lang="en-GB" sz="2000" dirty="0" smtClean="0"/>
            </a:br>
            <a:r>
              <a:rPr lang="en-GB" sz="2000" dirty="0" smtClean="0"/>
              <a:t>Alpha </a:t>
            </a:r>
            <a:r>
              <a:rPr lang="en-GB" sz="2000" dirty="0"/>
              <a:t>Magnetic Spectrometer </a:t>
            </a: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(</a:t>
            </a:r>
            <a:r>
              <a:rPr lang="en-GB" sz="2000" dirty="0"/>
              <a:t>AMS-02) – the dark matter and antimatter </a:t>
            </a:r>
            <a:r>
              <a:rPr lang="en-GB" sz="2000" dirty="0" smtClean="0"/>
              <a:t>detector - assembled </a:t>
            </a:r>
            <a:r>
              <a:rPr lang="en-GB" sz="2000" dirty="0"/>
              <a:t>at </a:t>
            </a:r>
            <a:r>
              <a:rPr lang="en-GB" sz="2000" dirty="0" smtClean="0"/>
              <a:t>CERN is installed </a:t>
            </a:r>
            <a:r>
              <a:rPr lang="en-GB" sz="2000" dirty="0"/>
              <a:t>on the International Space </a:t>
            </a:r>
            <a:r>
              <a:rPr lang="en-GB" sz="2000" dirty="0" smtClean="0"/>
              <a:t>Station.)</a:t>
            </a:r>
            <a:endParaRPr lang="en-GB" sz="2000" dirty="0"/>
          </a:p>
        </p:txBody>
      </p:sp>
      <p:sp>
        <p:nvSpPr>
          <p:cNvPr id="3" name="Rectangle 2"/>
          <p:cNvSpPr/>
          <p:nvPr/>
        </p:nvSpPr>
        <p:spPr>
          <a:xfrm>
            <a:off x="436622" y="467198"/>
            <a:ext cx="1075438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4400" dirty="0">
                <a:solidFill>
                  <a:prstClr val="black"/>
                </a:solidFill>
              </a:rPr>
              <a:t>Early </a:t>
            </a:r>
            <a:r>
              <a:rPr lang="en-GB" sz="4400" dirty="0" smtClean="0">
                <a:solidFill>
                  <a:prstClr val="black"/>
                </a:solidFill>
              </a:rPr>
              <a:t>detectors – working scientifically</a:t>
            </a:r>
            <a:endParaRPr lang="en-GB" sz="4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919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Image result for charles Wilson cloud chamber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88088" y="3646856"/>
            <a:ext cx="4176854" cy="2966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46520" y="592282"/>
            <a:ext cx="1134716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 smtClean="0"/>
              <a:t>Charles Wilson, 1894 </a:t>
            </a:r>
            <a:r>
              <a:rPr lang="en-GB" sz="2800" dirty="0" smtClean="0"/>
              <a:t>was inspired </a:t>
            </a:r>
            <a:r>
              <a:rPr lang="en-GB" sz="2800" dirty="0"/>
              <a:t>by sightings of the Brocken spectre </a:t>
            </a:r>
            <a:r>
              <a:rPr lang="en-GB" sz="2800" dirty="0" smtClean="0"/>
              <a:t>(large foggy shadows) seen while </a:t>
            </a:r>
            <a:r>
              <a:rPr lang="en-GB" sz="2800" dirty="0"/>
              <a:t>working on the summit of Ben </a:t>
            </a:r>
            <a:r>
              <a:rPr lang="en-GB" sz="2800" dirty="0" smtClean="0"/>
              <a:t>Nevis.</a:t>
            </a:r>
            <a:endParaRPr lang="en-GB" sz="2800" dirty="0"/>
          </a:p>
        </p:txBody>
      </p:sp>
      <p:pic>
        <p:nvPicPr>
          <p:cNvPr id="7172" name="Picture 4" descr="Image result for charles Wilson cloud chamb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1391" y="3646856"/>
            <a:ext cx="3757754" cy="2966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upload.wikimedia.org/wikipedia/commons/thumb/8/82/Brocken_Spectre_at_California_Place.jpg/1024px-Brocken_Spectre_at_California_Plac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388" y="1938083"/>
            <a:ext cx="2935253" cy="2935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70546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Image result for beer glas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2038" y="2452254"/>
            <a:ext cx="3381375" cy="338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Image result for bubbles of be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394" y="955964"/>
            <a:ext cx="5323273" cy="2992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995554" y="915447"/>
            <a:ext cx="59643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 smtClean="0"/>
              <a:t>What has beer got to do with elementary particles?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24146745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5121" name="Picture 464921" descr="Image result for bubble chamber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100" y="966354"/>
            <a:ext cx="4156364" cy="5519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5811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en-GB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Image result for bubble chambers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460" y="966354"/>
            <a:ext cx="2401079" cy="2837584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5" name="Picture 5" descr="Image result for Glaser bubble chambe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893" y="2861828"/>
            <a:ext cx="3772189" cy="3772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28600" y="415636"/>
            <a:ext cx="429144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 smtClean="0"/>
              <a:t>Donald Glaser, 1952 </a:t>
            </a:r>
            <a:r>
              <a:rPr lang="en-GB" sz="2800" dirty="0" smtClean="0"/>
              <a:t>used beer in some of his early bubble chamber prototypes.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4899677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daviddarling.info/images/positron_Anders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7963" y="752129"/>
            <a:ext cx="5138156" cy="564658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88372" y="592281"/>
            <a:ext cx="503959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Dmitri </a:t>
            </a:r>
            <a:r>
              <a:rPr lang="en-GB" sz="3600" dirty="0" err="1" smtClean="0"/>
              <a:t>Skobeltsyn</a:t>
            </a:r>
            <a:r>
              <a:rPr lang="en-GB" sz="3600" dirty="0" smtClean="0"/>
              <a:t>, 1929, </a:t>
            </a:r>
            <a:r>
              <a:rPr lang="en-GB" sz="2800" dirty="0" smtClean="0"/>
              <a:t>observed electron-like particles which curved the ‘wrong ‘ way in </a:t>
            </a:r>
            <a:r>
              <a:rPr lang="en-GB" sz="2800" dirty="0"/>
              <a:t>a magnetic field. </a:t>
            </a:r>
          </a:p>
        </p:txBody>
      </p:sp>
    </p:spTree>
    <p:extLst>
      <p:ext uri="{BB962C8B-B14F-4D97-AF65-F5344CB8AC3E}">
        <p14:creationId xmlns:p14="http://schemas.microsoft.com/office/powerpoint/2010/main" val="6341171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355" y="1197480"/>
            <a:ext cx="5354629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446920" y="428397"/>
            <a:ext cx="80847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600" dirty="0"/>
              <a:t>How do we identify elementary particles? </a:t>
            </a:r>
          </a:p>
        </p:txBody>
      </p:sp>
      <p:sp>
        <p:nvSpPr>
          <p:cNvPr id="5" name="Rectangle 4"/>
          <p:cNvSpPr/>
          <p:nvPr/>
        </p:nvSpPr>
        <p:spPr>
          <a:xfrm>
            <a:off x="6619010" y="1326698"/>
            <a:ext cx="52993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 smtClean="0"/>
              <a:t>By their: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dirty="0" smtClean="0"/>
              <a:t>charge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dirty="0" smtClean="0"/>
              <a:t>mass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dirty="0" smtClean="0"/>
              <a:t>lifetime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dirty="0" smtClean="0"/>
              <a:t>decay modes </a:t>
            </a:r>
            <a:br>
              <a:rPr lang="en-GB" sz="3600" dirty="0" smtClean="0"/>
            </a:br>
            <a:r>
              <a:rPr lang="en-GB" sz="3600" dirty="0" smtClean="0"/>
              <a:t>(what they change into)</a:t>
            </a:r>
            <a:endParaRPr lang="en-GB" sz="3600" dirty="0"/>
          </a:p>
        </p:txBody>
      </p:sp>
      <p:sp>
        <p:nvSpPr>
          <p:cNvPr id="6" name="Rectangle 5"/>
          <p:cNvSpPr/>
          <p:nvPr/>
        </p:nvSpPr>
        <p:spPr>
          <a:xfrm>
            <a:off x="8063346" y="5869413"/>
            <a:ext cx="36368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 smtClean="0">
                <a:sym typeface="Wingdings" panose="05000000000000000000" pitchFamily="2" charset="2"/>
              </a:rPr>
              <a:t> </a:t>
            </a:r>
            <a:r>
              <a:rPr lang="en-GB" sz="2800" dirty="0" smtClean="0"/>
              <a:t>magnetic simulation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9570408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36622" y="467198"/>
            <a:ext cx="1075438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4400" dirty="0" smtClean="0">
                <a:solidFill>
                  <a:prstClr val="black"/>
                </a:solidFill>
              </a:rPr>
              <a:t>Particle Accelerators</a:t>
            </a:r>
            <a:endParaRPr lang="en-GB" sz="4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90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36622" y="467198"/>
            <a:ext cx="1075438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4400" dirty="0" smtClean="0">
                <a:solidFill>
                  <a:prstClr val="black"/>
                </a:solidFill>
              </a:rPr>
              <a:t>Linear Accelerators</a:t>
            </a:r>
            <a:endParaRPr lang="en-GB" sz="4400" dirty="0">
              <a:solidFill>
                <a:prstClr val="black"/>
              </a:solidFill>
            </a:endParaRPr>
          </a:p>
        </p:txBody>
      </p:sp>
      <p:pic>
        <p:nvPicPr>
          <p:cNvPr id="10242" name="Picture 2" descr="Image result for linear accelerator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279" y="1279395"/>
            <a:ext cx="10697081" cy="5090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0" y="4572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US" sz="1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              </a:t>
            </a:r>
            <a:endParaRPr kumimoji="0" lang="en-GB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11430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                  </a:t>
            </a:r>
            <a:r>
              <a:rPr kumimoji="0" lang="en-GB" alt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    </a:t>
            </a:r>
            <a:r>
              <a:rPr kumimoji="0" lang="en-GB" altLang="en-US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GB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66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747</Words>
  <Application>Microsoft Office PowerPoint</Application>
  <PresentationFormat>Custom</PresentationFormat>
  <Paragraphs>77</Paragraphs>
  <Slides>18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Accelerators and Detectors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Atomic Physics</dc:title>
  <dc:creator>Jacqueline</dc:creator>
  <cp:lastModifiedBy>Jenny Watson</cp:lastModifiedBy>
  <cp:revision>31</cp:revision>
  <dcterms:created xsi:type="dcterms:W3CDTF">2017-05-25T19:09:18Z</dcterms:created>
  <dcterms:modified xsi:type="dcterms:W3CDTF">2017-07-24T22:44:57Z</dcterms:modified>
</cp:coreProperties>
</file>